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8" r:id="rId3"/>
    <p:sldId id="276" r:id="rId4"/>
    <p:sldId id="303" r:id="rId5"/>
    <p:sldId id="304" r:id="rId6"/>
    <p:sldId id="305" r:id="rId7"/>
    <p:sldId id="306" r:id="rId8"/>
    <p:sldId id="262" r:id="rId9"/>
    <p:sldId id="279" r:id="rId10"/>
    <p:sldId id="335" r:id="rId11"/>
    <p:sldId id="294" r:id="rId12"/>
    <p:sldId id="293" r:id="rId13"/>
    <p:sldId id="370" r:id="rId14"/>
    <p:sldId id="371" r:id="rId15"/>
    <p:sldId id="372" r:id="rId16"/>
    <p:sldId id="338" r:id="rId17"/>
    <p:sldId id="321" r:id="rId18"/>
    <p:sldId id="322" r:id="rId19"/>
    <p:sldId id="360" r:id="rId20"/>
    <p:sldId id="310" r:id="rId21"/>
    <p:sldId id="311" r:id="rId22"/>
    <p:sldId id="374" r:id="rId23"/>
    <p:sldId id="271" r:id="rId24"/>
  </p:sldIdLst>
  <p:sldSz cx="12192000" cy="6858000"/>
  <p:notesSz cx="6858000" cy="9144000"/>
  <p:custDataLst>
    <p:tags r:id="rId2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</p:showPr>
  <p:clrMru>
    <a:srgbClr val="00B0F0"/>
    <a:srgbClr val="E4BCC6"/>
    <a:srgbClr val="5291EE"/>
    <a:srgbClr val="4237D2"/>
    <a:srgbClr val="13136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42" d="100"/>
          <a:sy n="42" d="100"/>
        </p:scale>
        <p:origin x="1794" y="6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8" Type="http://schemas.openxmlformats.org/officeDocument/2006/relationships/tags" Target="tags/tag3.xml"/><Relationship Id="rId27" Type="http://schemas.openxmlformats.org/officeDocument/2006/relationships/tableStyles" Target="tableStyles.xml"/><Relationship Id="rId26" Type="http://schemas.openxmlformats.org/officeDocument/2006/relationships/viewProps" Target="viewProps.xml"/><Relationship Id="rId25" Type="http://schemas.openxmlformats.org/officeDocument/2006/relationships/presProps" Target="presProps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D8CB3-6D84-4B9A-9299-9BB2CC0A08A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B07D6-C358-4A6B-BB18-B4418D55379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D8CB3-6D84-4B9A-9299-9BB2CC0A08A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B07D6-C358-4A6B-BB18-B4418D55379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D8CB3-6D84-4B9A-9299-9BB2CC0A08A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B07D6-C358-4A6B-BB18-B4418D55379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D8CB3-6D84-4B9A-9299-9BB2CC0A08A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B07D6-C358-4A6B-BB18-B4418D55379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D8CB3-6D84-4B9A-9299-9BB2CC0A08A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B07D6-C358-4A6B-BB18-B4418D55379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D8CB3-6D84-4B9A-9299-9BB2CC0A08A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B07D6-C358-4A6B-BB18-B4418D55379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D8CB3-6D84-4B9A-9299-9BB2CC0A08A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B07D6-C358-4A6B-BB18-B4418D55379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D8CB3-6D84-4B9A-9299-9BB2CC0A08A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B07D6-C358-4A6B-BB18-B4418D55379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D8CB3-6D84-4B9A-9299-9BB2CC0A08A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B07D6-C358-4A6B-BB18-B4418D55379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D8CB3-6D84-4B9A-9299-9BB2CC0A08A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B07D6-C358-4A6B-BB18-B4418D55379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D8CB3-6D84-4B9A-9299-9BB2CC0A08A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B07D6-C358-4A6B-BB18-B4418D55379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4D8CB3-6D84-4B9A-9299-9BB2CC0A08A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4B07D6-C358-4A6B-BB18-B4418D55379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1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tags" Target="../tags/tag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7.png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9.png"/><Relationship Id="rId1" Type="http://schemas.openxmlformats.org/officeDocument/2006/relationships/tags" Target="../tags/tag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1444984" y="3785487"/>
            <a:ext cx="2832984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endParaRPr lang="zh-CN" altLang="en-US" sz="2000" dirty="0">
              <a:solidFill>
                <a:schemeClr val="bg1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229485" y="3947160"/>
            <a:ext cx="110426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800">
                <a:solidFill>
                  <a:schemeClr val="bg1"/>
                </a:solidFill>
              </a:rPr>
              <a:t>Jin Cui</a:t>
            </a:r>
            <a:endParaRPr lang="en-US" altLang="zh-CN" sz="2800">
              <a:solidFill>
                <a:schemeClr val="bg1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15290" y="1428115"/>
            <a:ext cx="6341110" cy="21228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endParaRPr lang="zh-CN" altLang="en-US" sz="4400">
              <a:solidFill>
                <a:schemeClr val="bg1"/>
              </a:solidFill>
            </a:endParaRPr>
          </a:p>
          <a:p>
            <a:pPr algn="l"/>
            <a:endParaRPr lang="zh-CN" altLang="en-US" sz="4400">
              <a:solidFill>
                <a:schemeClr val="bg1"/>
              </a:solidFill>
            </a:endParaRPr>
          </a:p>
          <a:p>
            <a:pPr algn="l"/>
            <a:r>
              <a:rPr lang="en-US" altLang="zh-CN" sz="4400">
                <a:solidFill>
                  <a:schemeClr val="bg1"/>
                </a:solidFill>
              </a:rPr>
              <a:t>3D UNet-like Segmentation</a:t>
            </a:r>
            <a:endParaRPr lang="en-US" altLang="zh-CN" sz="440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advTm="1397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u-net-architectur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38705" y="1044575"/>
            <a:ext cx="6734175" cy="448691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986155" y="360680"/>
            <a:ext cx="7116445" cy="4603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2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Oringinal U-Net Model:  Encoder-Decoder Architechture</a:t>
            </a:r>
            <a:endParaRPr lang="en-US" altLang="zh-CN" sz="24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  <p:transition advTm="665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1647825" y="667385"/>
            <a:ext cx="6480810" cy="4603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2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Three Dimensional Encoder-Decoder Architechture</a:t>
            </a:r>
            <a:endParaRPr lang="en-US" altLang="zh-CN" sz="24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647825" y="5538470"/>
            <a:ext cx="6209030" cy="4603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2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3D layer convolution and concatenation(SOTA!!!)</a:t>
            </a:r>
            <a:endParaRPr lang="en-US" altLang="zh-CN" sz="24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4" name="图片 3" descr="v2-dc22d5ccfd00b5aaa24c63f69ae2c0d4_r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90600" y="1196340"/>
            <a:ext cx="8513445" cy="4342130"/>
          </a:xfrm>
          <a:prstGeom prst="rect">
            <a:avLst/>
          </a:prstGeom>
        </p:spPr>
      </p:pic>
    </p:spTree>
  </p:cSld>
  <p:clrMapOvr>
    <a:masterClrMapping/>
  </p:clrMapOvr>
  <p:transition advTm="703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6300470" y="1482090"/>
            <a:ext cx="5574030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800"/>
              <a:t>由于本周服务器不稳定导致训练数据的输出暂时无法展示</a:t>
            </a:r>
            <a:endParaRPr lang="zh-CN" altLang="en-US" sz="28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800"/>
              <a:t>可以推测其性能不逊于</a:t>
            </a:r>
            <a:r>
              <a:rPr lang="en-US" altLang="zh-CN" sz="2800"/>
              <a:t>3DUnet</a:t>
            </a:r>
            <a:endParaRPr lang="en-US" altLang="zh-CN" sz="2800"/>
          </a:p>
        </p:txBody>
      </p:sp>
      <p:sp>
        <p:nvSpPr>
          <p:cNvPr id="7" name="矩形 6"/>
          <p:cNvSpPr/>
          <p:nvPr/>
        </p:nvSpPr>
        <p:spPr>
          <a:xfrm>
            <a:off x="2591436" y="905510"/>
            <a:ext cx="1267460" cy="46037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en-US" altLang="zh-CN" sz="24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3DVNet</a:t>
            </a:r>
            <a:endParaRPr lang="en-US" altLang="zh-CN" sz="24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" name="图片 1" descr="3DVne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2260" y="1482090"/>
            <a:ext cx="5845175" cy="527113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6031230" y="1414145"/>
            <a:ext cx="5817870" cy="26765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sz="2800"/>
              <a:t>本模型正在开发中</a:t>
            </a:r>
            <a:endParaRPr lang="zh-CN" sz="28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sz="2800"/>
              <a:t>主要特点是加入了注意力机制来提取局部和全局自信息</a:t>
            </a:r>
            <a:endParaRPr lang="zh-CN" sz="28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sz="2800"/>
              <a:t>代码具体运行遇到一定困难，愿意同上</a:t>
            </a:r>
            <a:endParaRPr lang="zh-CN" sz="28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sz="2800"/>
              <a:t>预期性能应强于之前模型</a:t>
            </a:r>
            <a:endParaRPr lang="zh-CN" sz="2800"/>
          </a:p>
        </p:txBody>
      </p:sp>
      <p:sp>
        <p:nvSpPr>
          <p:cNvPr id="7" name="矩形 6"/>
          <p:cNvSpPr/>
          <p:nvPr/>
        </p:nvSpPr>
        <p:spPr>
          <a:xfrm>
            <a:off x="2321560" y="953770"/>
            <a:ext cx="4182745" cy="46037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/>
            <a:r>
              <a:rPr lang="en-US" altLang="zh-CN" sz="24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3DDualAttentionVNet</a:t>
            </a:r>
            <a:endParaRPr lang="en-US" altLang="zh-CN" sz="24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" name="图片 1" descr="dual_attention_model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5280" y="1503045"/>
            <a:ext cx="5270500" cy="510984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1454150" y="5043170"/>
            <a:ext cx="8044180" cy="18148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sz="2800"/>
              <a:t>模型预研中，图示为现已发表的</a:t>
            </a:r>
            <a:r>
              <a:rPr lang="en-US" altLang="zh-CN" sz="2800"/>
              <a:t>2D</a:t>
            </a:r>
            <a:r>
              <a:rPr lang="zh-CN" altLang="en-US" sz="2800"/>
              <a:t>网络结构，</a:t>
            </a:r>
            <a:r>
              <a:rPr lang="en-US" altLang="zh-CN" sz="2800"/>
              <a:t>3D</a:t>
            </a:r>
            <a:r>
              <a:rPr lang="zh-CN" altLang="en-US" sz="2800"/>
              <a:t>结构仍需开发（目前尚未发现发表类似成果）</a:t>
            </a:r>
            <a:endParaRPr lang="zh-CN" altLang="en-US" sz="28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sz="28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sz="2800"/>
          </a:p>
        </p:txBody>
      </p:sp>
      <p:sp>
        <p:nvSpPr>
          <p:cNvPr id="7" name="矩形 6"/>
          <p:cNvSpPr/>
          <p:nvPr/>
        </p:nvSpPr>
        <p:spPr>
          <a:xfrm>
            <a:off x="2321560" y="953770"/>
            <a:ext cx="5640705" cy="46037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/>
            <a:r>
              <a:rPr lang="en-US" altLang="zh-CN" sz="24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3DShiftedWindowTransformerVNet</a:t>
            </a:r>
            <a:endParaRPr lang="en-US" altLang="zh-CN" sz="24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" name="图片 2" descr="u=4097009326,219618276&amp;fm=253&amp;fmt=auto&amp;app=138&amp;f=JPEG (1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3250" y="1578610"/>
            <a:ext cx="9905365" cy="345313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325755" y="210185"/>
            <a:ext cx="6633845" cy="6076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2800" b="1">
                <a:gradFill>
                  <a:gsLst>
                    <a:gs pos="49000">
                      <a:schemeClr val="bg1"/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dist"/>
            <a:r>
              <a:rPr lang="en-US" altLang="zh-CN" spc="600" dirty="0" smtClean="0">
                <a:solidFill>
                  <a:schemeClr val="tx1"/>
                </a:solidFill>
                <a:sym typeface="+mn-ea"/>
              </a:rPr>
              <a:t>Data Preprocessing</a:t>
            </a:r>
            <a:endParaRPr lang="en-US" altLang="zh-CN" spc="600" dirty="0" smtClean="0">
              <a:solidFill>
                <a:schemeClr val="tx1"/>
              </a:solidFill>
              <a:sym typeface="+mn-ea"/>
            </a:endParaRPr>
          </a:p>
        </p:txBody>
      </p:sp>
      <p:pic>
        <p:nvPicPr>
          <p:cNvPr id="3" name="图片 2" descr="重采样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3990" y="742950"/>
            <a:ext cx="6629400" cy="53721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257925" y="1626870"/>
            <a:ext cx="5570855" cy="35382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2800"/>
              <a:t>Due to the depth of the input size is </a:t>
            </a:r>
            <a:endParaRPr lang="en-US" altLang="zh-CN" sz="2800"/>
          </a:p>
          <a:p>
            <a:pPr algn="l"/>
            <a:r>
              <a:rPr lang="en-US" altLang="zh-CN" sz="2800"/>
              <a:t>I</a:t>
            </a:r>
            <a:r>
              <a:rPr lang="en-US" altLang="zh-CN" sz="2800"/>
              <a:t>nstable </a:t>
            </a:r>
            <a:endParaRPr lang="en-US" altLang="zh-CN" sz="2800"/>
          </a:p>
          <a:p>
            <a:pPr algn="l"/>
            <a:endParaRPr lang="en-US" altLang="zh-CN" sz="2800"/>
          </a:p>
          <a:p>
            <a:pPr algn="l"/>
            <a:r>
              <a:rPr lang="en-US" altLang="zh-CN" sz="2800"/>
              <a:t>Downsampling is necessary before entering the neural network because it can only receive specific input</a:t>
            </a:r>
            <a:endParaRPr lang="en-US" altLang="zh-CN" sz="2800"/>
          </a:p>
          <a:p>
            <a:pPr algn="l"/>
            <a:endParaRPr lang="en-US" altLang="zh-CN" sz="2800"/>
          </a:p>
          <a:p>
            <a:pPr algn="l"/>
            <a:r>
              <a:rPr lang="en-US" altLang="zh-CN" sz="2800"/>
              <a:t>Disadventage: lack of resolution </a:t>
            </a:r>
            <a:endParaRPr lang="en-US" altLang="zh-CN" sz="2800"/>
          </a:p>
        </p:txBody>
      </p:sp>
    </p:spTree>
  </p:cSld>
  <p:clrMapOvr>
    <a:masterClrMapping/>
  </p:clrMapOvr>
  <p:transition advTm="665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矩形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313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325755" y="210185"/>
            <a:ext cx="7036435" cy="6076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2800" b="1">
                <a:gradFill>
                  <a:gsLst>
                    <a:gs pos="49000">
                      <a:schemeClr val="bg1"/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dist"/>
            <a:r>
              <a:rPr lang="en-US" altLang="zh-CN" spc="600" dirty="0" smtClean="0">
                <a:solidFill>
                  <a:schemeClr val="bg1"/>
                </a:solidFill>
                <a:sym typeface="+mn-ea"/>
              </a:rPr>
              <a:t>Visual Presentation</a:t>
            </a:r>
            <a:endParaRPr lang="en-US" altLang="zh-CN" spc="600" dirty="0" smtClean="0">
              <a:solidFill>
                <a:schemeClr val="bg1"/>
              </a:solidFill>
              <a:sym typeface="+mn-ea"/>
            </a:endParaRPr>
          </a:p>
        </p:txBody>
      </p:sp>
      <p:pic>
        <p:nvPicPr>
          <p:cNvPr id="5" name="图片 4" descr="重采样前数据样本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3400" y="2184400"/>
            <a:ext cx="4904740" cy="362585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341120" y="1534160"/>
            <a:ext cx="3289300" cy="46037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en-US" altLang="zh-CN" sz="2400" b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data sample in ITK-SNAP</a:t>
            </a:r>
            <a:endParaRPr lang="en-US" altLang="zh-CN" sz="2400" b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7" name="图片 6" descr="重采样前mask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4560" y="2184400"/>
            <a:ext cx="4977130" cy="367919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6383973" y="1534160"/>
            <a:ext cx="4218305" cy="46037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en-US" altLang="zh-CN" sz="2400" b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segmentation mask in ITK-SNAP</a:t>
            </a:r>
            <a:endParaRPr lang="en-US" altLang="zh-CN" sz="2400" b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</p:cSld>
  <p:clrMapOvr>
    <a:masterClrMapping/>
  </p:clrMapOvr>
  <p:transition advTm="665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矩形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313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325755" y="210185"/>
            <a:ext cx="7036435" cy="6076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2800" b="1">
                <a:gradFill>
                  <a:gsLst>
                    <a:gs pos="49000">
                      <a:schemeClr val="bg1"/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dist"/>
            <a:r>
              <a:rPr lang="en-US" altLang="zh-CN" spc="600" dirty="0" smtClean="0">
                <a:solidFill>
                  <a:schemeClr val="bg1"/>
                </a:solidFill>
                <a:sym typeface="+mn-ea"/>
              </a:rPr>
              <a:t>Visual Presentation</a:t>
            </a:r>
            <a:endParaRPr lang="en-US" altLang="zh-CN" spc="600" dirty="0" smtClean="0">
              <a:solidFill>
                <a:schemeClr val="bg1"/>
              </a:solidFill>
              <a:sym typeface="+mn-ea"/>
            </a:endParaRPr>
          </a:p>
        </p:txBody>
      </p:sp>
      <p:pic>
        <p:nvPicPr>
          <p:cNvPr id="5" name="图片 4" descr="重采样后数据样本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6915" y="2273935"/>
            <a:ext cx="4807585" cy="353187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402590" y="1553210"/>
            <a:ext cx="5436870" cy="46037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en-US" altLang="zh-CN" sz="2400" b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data sample in ITK-SNAP after resampling</a:t>
            </a:r>
            <a:endParaRPr lang="en-US" altLang="zh-CN" sz="2400" b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7" name="图片 6" descr="重采样后mask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9360" y="2273935"/>
            <a:ext cx="4778375" cy="3550285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6419533" y="1553210"/>
            <a:ext cx="4557395" cy="46037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en-US" altLang="zh-CN" sz="2400" b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mask in ITK-SNAP after resampling</a:t>
            </a:r>
            <a:endParaRPr lang="en-US" altLang="zh-CN" sz="2400" b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</p:cSld>
  <p:clrMapOvr>
    <a:masterClrMapping/>
  </p:clrMapOvr>
  <p:transition advTm="665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矩形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313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325755" y="210185"/>
            <a:ext cx="7036435" cy="6076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2800" b="1">
                <a:gradFill>
                  <a:gsLst>
                    <a:gs pos="49000">
                      <a:schemeClr val="bg1"/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dist"/>
            <a:r>
              <a:rPr lang="en-US" altLang="zh-CN" spc="600" dirty="0" smtClean="0">
                <a:solidFill>
                  <a:schemeClr val="bg1"/>
                </a:solidFill>
                <a:sym typeface="+mn-ea"/>
              </a:rPr>
              <a:t>Visual Presentation</a:t>
            </a:r>
            <a:endParaRPr lang="en-US" altLang="zh-CN" spc="600" dirty="0" smtClean="0">
              <a:solidFill>
                <a:schemeClr val="bg1"/>
              </a:solidFill>
              <a:sym typeface="+mn-ea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924243" y="1553210"/>
            <a:ext cx="4393565" cy="46037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en-US" altLang="zh-CN" sz="2400" b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3D segmentation result(3DUNet) </a:t>
            </a:r>
            <a:endParaRPr lang="en-US" altLang="zh-CN" sz="2400" b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7" name="图片 6" descr="重采样后mask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09360" y="2273935"/>
            <a:ext cx="4778375" cy="3550285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6419533" y="1553210"/>
            <a:ext cx="4557395" cy="46037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en-US" altLang="zh-CN" sz="2400" b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mask in ITK-SNAP after resampling</a:t>
            </a:r>
            <a:endParaRPr lang="en-US" altLang="zh-CN" sz="2400" b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4" name="图片 3" descr="模型重建结果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295" y="2273935"/>
            <a:ext cx="4823460" cy="3560445"/>
          </a:xfrm>
          <a:prstGeom prst="rect">
            <a:avLst/>
          </a:prstGeom>
        </p:spPr>
      </p:pic>
    </p:spTree>
  </p:cSld>
  <p:clrMapOvr>
    <a:masterClrMapping/>
  </p:clrMapOvr>
  <p:transition advTm="665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矩形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313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</a:bodyPr>
          <a:p>
            <a:pPr algn="ctr"/>
            <a:endParaRPr lang="zh-CN" altLang="en-US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25755" y="210185"/>
            <a:ext cx="6615430" cy="6076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2800" b="1">
                <a:gradFill>
                  <a:gsLst>
                    <a:gs pos="49000">
                      <a:schemeClr val="bg1"/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dist"/>
            <a:r>
              <a:rPr lang="en-US" altLang="zh-CN" spc="600" dirty="0" smtClean="0">
                <a:solidFill>
                  <a:schemeClr val="bg1"/>
                </a:solidFill>
                <a:sym typeface="+mn-ea"/>
              </a:rPr>
              <a:t>Evaluation Metrics</a:t>
            </a:r>
            <a:endParaRPr lang="en-US" altLang="zh-CN" spc="600" dirty="0" smtClean="0">
              <a:solidFill>
                <a:schemeClr val="bg1"/>
              </a:solidFill>
              <a:sym typeface="+mn-ea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/>
              <p:cNvSpPr txBox="1"/>
              <p:nvPr/>
            </p:nvSpPr>
            <p:spPr>
              <a:xfrm>
                <a:off x="426720" y="1497330"/>
                <a:ext cx="8759190" cy="10229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lnSpc>
                    <a:spcPct val="120000"/>
                  </a:lnSpc>
                  <a:defRPr sz="2800" b="1">
                    <a:gradFill>
                      <a:gsLst>
                        <a:gs pos="49000">
                          <a:schemeClr val="bg1"/>
                        </a:gs>
                        <a:gs pos="100000">
                          <a:schemeClr val="accent1">
                            <a:lumMod val="60000"/>
                            <a:lumOff val="40000"/>
                          </a:schemeClr>
                        </a:gs>
                      </a:gsLst>
                      <a:lin ang="5400000" scaled="1"/>
                    </a:gra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pPr algn="dist"/>
                <a:r>
                  <a:rPr lang="en-US" altLang="zh-CN" sz="2400" spc="600" dirty="0" smtClean="0">
                    <a:solidFill>
                      <a:schemeClr val="bg1"/>
                    </a:solidFill>
                    <a:sym typeface="+mn-ea"/>
                  </a:rPr>
                  <a:t>Loss Function</a:t>
                </a:r>
                <a:r>
                  <a:rPr lang="zh-CN" altLang="en-US" sz="2400" spc="600" dirty="0" smtClean="0">
                    <a:solidFill>
                      <a:schemeClr val="bg1"/>
                    </a:solidFill>
                    <a:sym typeface="+mn-ea"/>
                  </a:rPr>
                  <a:t>：</a:t>
                </a:r>
                <a:endParaRPr lang="zh-CN" altLang="en-US" sz="2400" spc="600" dirty="0" smtClean="0">
                  <a:solidFill>
                    <a:schemeClr val="bg1"/>
                  </a:solidFill>
                  <a:sym typeface="+mn-ea"/>
                </a:endParaRPr>
              </a:p>
              <a:p>
                <a:pPr algn="dist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𝐿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𝐶𝐸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charset="0"/>
                        <a:cs typeface="Cambria Math" panose="02040503050406030204" charset="0"/>
                      </a:rPr>
                      <m:t> = −</m:t>
                    </m:r>
                    <m:nary>
                      <m:naryPr>
                        <m:chr m:val="∑"/>
                        <m:limLoc m:val="undOvr"/>
                        <m:ctrlPr>
                          <a:rPr lang="en-US" altLang="zh-CN" sz="24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naryPr>
                      <m:sub>
                        <m:r>
                          <a:rPr lang="en-US" altLang="zh-CN" sz="24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𝑖</m:t>
                        </m:r>
                        <m:r>
                          <a:rPr lang="en-US" altLang="zh-CN" sz="24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=</m:t>
                        </m:r>
                        <m:r>
                          <a:rPr lang="en-US" altLang="zh-CN" sz="24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</m:sub>
                      <m:sup>
                        <m:r>
                          <a:rPr lang="en-US" altLang="zh-CN" sz="24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4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𝑙𝑜𝑔</m:t>
                        </m:r>
                        <m:r>
                          <a:rPr lang="en-US" altLang="zh-CN" sz="24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4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altLang="zh-CN" sz="2400" b="0" spc="600" dirty="0" smtClean="0">
                    <a:solidFill>
                      <a:schemeClr val="bg1"/>
                    </a:solidFill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(binary crossentropy)</a:t>
                </a:r>
                <a:endParaRPr lang="en-US" altLang="zh-CN" sz="2400" b="0" spc="600" dirty="0" smtClean="0">
                  <a:solidFill>
                    <a:schemeClr val="bg1"/>
                  </a:solidFill>
                  <a:latin typeface="Cambria Math" panose="02040503050406030204" charset="0"/>
                  <a:cs typeface="Cambria Math" panose="02040503050406030204" charset="0"/>
                  <a:sym typeface="+mn-ea"/>
                </a:endParaRPr>
              </a:p>
            </p:txBody>
          </p:sp>
        </mc:Choice>
        <mc:Fallback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720" y="1497330"/>
                <a:ext cx="8759190" cy="1022985"/>
              </a:xfrm>
              <a:prstGeom prst="rect">
                <a:avLst/>
              </a:prstGeo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文本框 7"/>
              <p:cNvSpPr txBox="1"/>
              <p:nvPr/>
            </p:nvSpPr>
            <p:spPr>
              <a:xfrm>
                <a:off x="426720" y="3016250"/>
                <a:ext cx="7258685" cy="7861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lnSpc>
                    <a:spcPct val="120000"/>
                  </a:lnSpc>
                  <a:defRPr sz="2800" b="1">
                    <a:gradFill>
                      <a:gsLst>
                        <a:gs pos="49000">
                          <a:schemeClr val="bg1"/>
                        </a:gs>
                        <a:gs pos="100000">
                          <a:schemeClr val="accent1">
                            <a:lumMod val="60000"/>
                            <a:lumOff val="40000"/>
                          </a:schemeClr>
                        </a:gs>
                      </a:gsLst>
                      <a:lin ang="5400000" scaled="1"/>
                    </a:gra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pPr algn="dist"/>
                <a14:m>
                  <m:oMath xmlns:m="http://schemas.openxmlformats.org/officeDocument/2006/math">
                    <m:r>
                      <a:rPr lang="en-US" altLang="zh-CN" sz="2400" i="1" spc="600" dirty="0" smtClean="0">
                        <a:solidFill>
                          <a:schemeClr val="bg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𝑫𝒊𝒄𝒆</m:t>
                    </m:r>
                    <m:r>
                      <a:rPr lang="en-US" altLang="zh-CN" sz="2400" i="1" spc="600" dirty="0" smtClean="0">
                        <a:solidFill>
                          <a:schemeClr val="bg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 = </m:t>
                    </m:r>
                    <m:f>
                      <m:fPr>
                        <m:ctrlPr>
                          <a:rPr lang="en-US" altLang="zh-CN" sz="2400" i="1" spc="600" dirty="0" smtClean="0">
                            <a:solidFill>
                              <a:schemeClr val="bg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</m:ctrlPr>
                      </m:fPr>
                      <m:num>
                        <m:r>
                          <a:rPr lang="en-US" altLang="zh-CN" sz="2400" i="1" spc="600" dirty="0" smtClean="0">
                            <a:solidFill>
                              <a:schemeClr val="bg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𝟐</m:t>
                        </m:r>
                        <m:r>
                          <a:rPr lang="en-US" altLang="zh-CN" sz="2400" i="1" spc="600" dirty="0" smtClean="0">
                            <a:solidFill>
                              <a:schemeClr val="bg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|</m:t>
                        </m:r>
                        <m:r>
                          <a:rPr lang="en-US" altLang="zh-CN" sz="2400" i="1" spc="600" dirty="0" smtClean="0">
                            <a:solidFill>
                              <a:schemeClr val="bg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𝑮𝑻</m:t>
                        </m:r>
                        <m:r>
                          <a:rPr lang="en-US" altLang="zh-CN" sz="2400" b="1" i="1" spc="600" dirty="0" smtClean="0">
                            <a:solidFill>
                              <a:schemeClr val="bg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∩</m:t>
                        </m:r>
                        <m:r>
                          <a:rPr lang="en-US" altLang="zh-CN" sz="2400" b="1" i="1" spc="600" dirty="0" smtClean="0">
                            <a:solidFill>
                              <a:schemeClr val="bg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𝑺𝑹</m:t>
                        </m:r>
                        <m:r>
                          <a:rPr lang="en-US" altLang="zh-CN" sz="2400" b="1" i="1" spc="600" dirty="0" smtClean="0">
                            <a:solidFill>
                              <a:schemeClr val="bg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|</m:t>
                        </m:r>
                      </m:num>
                      <m:den>
                        <m:r>
                          <a:rPr lang="en-US" altLang="zh-CN" sz="2400" i="1" spc="600" dirty="0" smtClean="0">
                            <a:solidFill>
                              <a:schemeClr val="bg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|</m:t>
                        </m:r>
                        <m:r>
                          <a:rPr lang="en-US" altLang="zh-CN" sz="2400" i="1" spc="600" dirty="0" smtClean="0">
                            <a:solidFill>
                              <a:schemeClr val="bg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𝑮𝑻</m:t>
                        </m:r>
                        <m:r>
                          <a:rPr lang="en-US" altLang="zh-CN" sz="2400" i="1" spc="600" dirty="0" smtClean="0">
                            <a:solidFill>
                              <a:schemeClr val="bg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|+|</m:t>
                        </m:r>
                        <m:r>
                          <a:rPr lang="en-US" altLang="zh-CN" sz="2400" i="1" spc="600" dirty="0" smtClean="0">
                            <a:solidFill>
                              <a:schemeClr val="bg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𝑺𝑹</m:t>
                        </m:r>
                        <m:r>
                          <a:rPr lang="en-US" altLang="zh-CN" sz="2400" i="1" spc="600" dirty="0" smtClean="0">
                            <a:solidFill>
                              <a:schemeClr val="bg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|</m:t>
                        </m:r>
                      </m:den>
                    </m:f>
                    <m:r>
                      <a:rPr lang="en-US" altLang="zh-CN" sz="2400" i="1" spc="600" dirty="0" smtClean="0">
                        <a:solidFill>
                          <a:schemeClr val="bg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(</m:t>
                    </m:r>
                  </m:oMath>
                </a14:m>
                <a:r>
                  <a:rPr lang="zh-CN" altLang="en-US" sz="2400" spc="600" dirty="0" smtClean="0">
                    <a:solidFill>
                      <a:schemeClr val="bg1"/>
                    </a:solidFill>
                    <a:sym typeface="+mn-ea"/>
                  </a:rPr>
                  <a:t>Sørensen–Dice</a:t>
                </a:r>
                <a:r>
                  <a:rPr lang="en-US" altLang="zh-CN" sz="2400" spc="600" dirty="0" smtClean="0">
                    <a:solidFill>
                      <a:schemeClr val="bg1"/>
                    </a:solidFill>
                    <a:sym typeface="+mn-ea"/>
                  </a:rPr>
                  <a:t>)</a:t>
                </a:r>
                <a:endParaRPr lang="en-US" altLang="zh-CN" sz="2400" spc="600" dirty="0" smtClean="0">
                  <a:solidFill>
                    <a:schemeClr val="bg1"/>
                  </a:solidFill>
                  <a:sym typeface="+mn-ea"/>
                </a:endParaRPr>
              </a:p>
            </p:txBody>
          </p:sp>
        </mc:Choice>
        <mc:Fallback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720" y="3016250"/>
                <a:ext cx="7258685" cy="78613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文本框 8"/>
              <p:cNvSpPr txBox="1"/>
              <p:nvPr/>
            </p:nvSpPr>
            <p:spPr>
              <a:xfrm>
                <a:off x="426720" y="4784725"/>
                <a:ext cx="10454640" cy="7245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lnSpc>
                    <a:spcPct val="120000"/>
                  </a:lnSpc>
                  <a:defRPr sz="2800" b="1">
                    <a:gradFill>
                      <a:gsLst>
                        <a:gs pos="49000">
                          <a:schemeClr val="bg1"/>
                        </a:gs>
                        <a:gs pos="100000">
                          <a:schemeClr val="accent1">
                            <a:lumMod val="60000"/>
                            <a:lumOff val="40000"/>
                          </a:schemeClr>
                        </a:gs>
                      </a:gsLst>
                      <a:lin ang="5400000" scaled="1"/>
                    </a:gra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pPr algn="dist"/>
                <a14:m>
                  <m:oMath xmlns:m="http://schemas.openxmlformats.org/officeDocument/2006/math">
                    <m:r>
                      <a:rPr lang="en-US" altLang="zh-CN" sz="2400" i="1" spc="600" dirty="0" smtClean="0">
                        <a:solidFill>
                          <a:schemeClr val="bg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𝑱𝒂𝒄𝒄𝒂𝒓𝒅</m:t>
                    </m:r>
                    <m:r>
                      <a:rPr lang="en-US" altLang="zh-CN" sz="2400" i="1" spc="600" dirty="0" smtClean="0">
                        <a:solidFill>
                          <a:schemeClr val="bg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/</m:t>
                    </m:r>
                    <m:r>
                      <a:rPr lang="en-US" altLang="zh-CN" sz="2400" i="1" spc="600" dirty="0" smtClean="0">
                        <a:solidFill>
                          <a:schemeClr val="bg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𝑰𝒐𝑼</m:t>
                    </m:r>
                    <m:r>
                      <a:rPr lang="en-US" altLang="zh-CN" sz="2400" i="1" spc="600" dirty="0" smtClean="0">
                        <a:solidFill>
                          <a:schemeClr val="bg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 = </m:t>
                    </m:r>
                    <m:f>
                      <m:fPr>
                        <m:ctrlPr>
                          <a:rPr lang="en-US" altLang="zh-CN" sz="2400" i="1" spc="600" dirty="0" smtClean="0">
                            <a:solidFill>
                              <a:schemeClr val="bg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</m:ctrlPr>
                      </m:fPr>
                      <m:num>
                        <m:r>
                          <a:rPr lang="en-US" altLang="zh-CN" sz="2400" i="1" spc="600" dirty="0" smtClean="0">
                            <a:solidFill>
                              <a:schemeClr val="bg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𝑮𝑻</m:t>
                        </m:r>
                        <m:r>
                          <a:rPr lang="en-US" altLang="zh-CN" sz="2400" b="1" i="1" spc="600" dirty="0" smtClean="0">
                            <a:solidFill>
                              <a:schemeClr val="bg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∩</m:t>
                        </m:r>
                        <m:r>
                          <a:rPr lang="en-US" altLang="zh-CN" sz="2400" b="1" i="1" spc="600" dirty="0" smtClean="0">
                            <a:solidFill>
                              <a:schemeClr val="bg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𝑺𝑹</m:t>
                        </m:r>
                      </m:num>
                      <m:den>
                        <m:r>
                          <a:rPr lang="en-US" altLang="zh-CN" sz="2400" i="1" spc="600" dirty="0" smtClean="0">
                            <a:solidFill>
                              <a:schemeClr val="bg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𝑮𝑻</m:t>
                        </m:r>
                        <m:r>
                          <a:rPr lang="en-US" altLang="zh-CN" sz="2400" b="1" i="1" spc="600" dirty="0" smtClean="0">
                            <a:solidFill>
                              <a:schemeClr val="bg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∪</m:t>
                        </m:r>
                        <m:r>
                          <a:rPr lang="en-US" altLang="zh-CN" sz="2400" i="1" spc="600" dirty="0" smtClean="0">
                            <a:solidFill>
                              <a:schemeClr val="bg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𝑺𝑹</m:t>
                        </m:r>
                      </m:den>
                    </m:f>
                    <m:r>
                      <a:rPr lang="en-US" altLang="zh-CN" sz="2400" i="1" spc="600" dirty="0" smtClean="0">
                        <a:solidFill>
                          <a:schemeClr val="bg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(</m:t>
                    </m:r>
                  </m:oMath>
                </a14:m>
                <a:r>
                  <a:rPr lang="en-US" altLang="zh-CN" sz="2400" spc="600" dirty="0" smtClean="0">
                    <a:solidFill>
                      <a:schemeClr val="bg1"/>
                    </a:solidFill>
                    <a:sym typeface="+mn-ea"/>
                  </a:rPr>
                  <a:t>Intersection over union</a:t>
                </a:r>
                <a:r>
                  <a:rPr lang="en-US" altLang="zh-CN" sz="2400" spc="600" dirty="0" smtClean="0">
                    <a:solidFill>
                      <a:schemeClr val="bg1"/>
                    </a:solidFill>
                    <a:sym typeface="+mn-ea"/>
                  </a:rPr>
                  <a:t>)</a:t>
                </a:r>
                <a:endParaRPr lang="en-US" altLang="zh-CN" sz="2400" spc="600" dirty="0" smtClean="0">
                  <a:solidFill>
                    <a:schemeClr val="bg1"/>
                  </a:solidFill>
                  <a:sym typeface="+mn-ea"/>
                </a:endParaRPr>
              </a:p>
            </p:txBody>
          </p:sp>
        </mc:Choice>
        <mc:Fallback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720" y="4784725"/>
                <a:ext cx="10454640" cy="724535"/>
              </a:xfrm>
              <a:prstGeom prst="rect">
                <a:avLst/>
              </a:prstGeom>
              <a:blipFill rotWithShape="1">
                <a:blip r:embed="rId3"/>
                <a:stretch>
                  <a:fillRect r="-1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框 2"/>
          <p:cNvSpPr txBox="1"/>
          <p:nvPr/>
        </p:nvSpPr>
        <p:spPr>
          <a:xfrm>
            <a:off x="8409305" y="3106420"/>
            <a:ext cx="247205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b="1">
                <a:solidFill>
                  <a:schemeClr val="bg1"/>
                </a:solidFill>
              </a:rPr>
              <a:t>GT:ground truth</a:t>
            </a:r>
            <a:endParaRPr lang="en-US" altLang="zh-CN" b="1">
              <a:solidFill>
                <a:schemeClr val="bg1"/>
              </a:solidFill>
            </a:endParaRPr>
          </a:p>
          <a:p>
            <a:r>
              <a:rPr lang="en-US" altLang="zh-CN" b="1">
                <a:solidFill>
                  <a:schemeClr val="bg1"/>
                </a:solidFill>
              </a:rPr>
              <a:t>SR:segmentation results</a:t>
            </a:r>
            <a:endParaRPr lang="en-US" altLang="zh-CN" b="1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advTm="665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椭圆 5"/>
          <p:cNvSpPr/>
          <p:nvPr/>
        </p:nvSpPr>
        <p:spPr>
          <a:xfrm>
            <a:off x="4114799" y="1269243"/>
            <a:ext cx="3968086" cy="3968086"/>
          </a:xfrm>
          <a:prstGeom prst="ellipse">
            <a:avLst/>
          </a:prstGeom>
          <a:solidFill>
            <a:srgbClr val="1313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66" t="7631" r="5373" b="4384"/>
          <a:stretch>
            <a:fillRect/>
          </a:stretch>
        </p:blipFill>
        <p:spPr>
          <a:xfrm>
            <a:off x="3234519" y="1026739"/>
            <a:ext cx="5349922" cy="5363572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5166899" y="2316286"/>
            <a:ext cx="1858202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9600" b="1" spc="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sz="9600" b="1" dirty="0"/>
          </a:p>
        </p:txBody>
      </p:sp>
    </p:spTree>
  </p:cSld>
  <p:clrMapOvr>
    <a:masterClrMapping/>
  </p:clrMapOvr>
  <p:transition advTm="988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/>
        </p:nvSpPr>
        <p:spPr>
          <a:xfrm>
            <a:off x="487680" y="1445260"/>
            <a:ext cx="239776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400">
                <a:solidFill>
                  <a:schemeClr val="tx1"/>
                </a:solidFill>
              </a:rPr>
              <a:t>                                </a:t>
            </a:r>
            <a:endParaRPr lang="en-US" altLang="zh-CN" sz="2400">
              <a:solidFill>
                <a:schemeClr val="tx1"/>
              </a:solidFill>
            </a:endParaRPr>
          </a:p>
          <a:p>
            <a:endParaRPr lang="en-US" altLang="zh-CN" sz="2400">
              <a:solidFill>
                <a:schemeClr val="tx1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25755" y="210185"/>
            <a:ext cx="6615430" cy="6076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2800" b="1">
                <a:gradFill>
                  <a:gsLst>
                    <a:gs pos="49000">
                      <a:schemeClr val="bg1"/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dist"/>
            <a:r>
              <a:rPr lang="en-US" altLang="zh-CN" spc="600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Evaluation Metrics</a:t>
            </a:r>
            <a:endParaRPr lang="en-US" altLang="zh-CN" spc="600" dirty="0" smtClean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</p:txBody>
      </p:sp>
      <p:pic>
        <p:nvPicPr>
          <p:cNvPr id="3" name="图片 2" descr="Figure_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87680" y="1234440"/>
            <a:ext cx="5852160" cy="4389120"/>
          </a:xfrm>
          <a:prstGeom prst="rect">
            <a:avLst/>
          </a:prstGeom>
        </p:spPr>
      </p:pic>
      <p:pic>
        <p:nvPicPr>
          <p:cNvPr id="4" name="图片 3" descr="Figure_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8860" y="1234440"/>
            <a:ext cx="5852160" cy="438912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814070" y="1079500"/>
            <a:ext cx="133350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800"/>
              <a:t>3DUNet</a:t>
            </a:r>
            <a:endParaRPr lang="en-US" altLang="zh-CN" sz="2800"/>
          </a:p>
        </p:txBody>
      </p:sp>
    </p:spTree>
  </p:cSld>
  <p:clrMapOvr>
    <a:masterClrMapping/>
  </p:clrMapOvr>
  <p:transition advTm="665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/>
        </p:nvSpPr>
        <p:spPr>
          <a:xfrm>
            <a:off x="487680" y="1445260"/>
            <a:ext cx="239776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400">
                <a:solidFill>
                  <a:schemeClr val="tx1"/>
                </a:solidFill>
              </a:rPr>
              <a:t>                                </a:t>
            </a:r>
            <a:endParaRPr lang="en-US" altLang="zh-CN" sz="2400">
              <a:solidFill>
                <a:schemeClr val="tx1"/>
              </a:solidFill>
            </a:endParaRPr>
          </a:p>
          <a:p>
            <a:endParaRPr lang="en-US" altLang="zh-CN" sz="2400">
              <a:solidFill>
                <a:schemeClr val="tx1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25755" y="210185"/>
            <a:ext cx="6615430" cy="6076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2800" b="1">
                <a:gradFill>
                  <a:gsLst>
                    <a:gs pos="49000">
                      <a:schemeClr val="bg1"/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dist"/>
            <a:r>
              <a:rPr lang="en-US" altLang="zh-CN" spc="600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Evaluation Metrics</a:t>
            </a:r>
            <a:endParaRPr lang="en-US" altLang="zh-CN" spc="600" dirty="0" smtClean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14070" y="1079500"/>
            <a:ext cx="130302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800"/>
              <a:t>3DVNet</a:t>
            </a:r>
            <a:endParaRPr lang="en-US" altLang="zh-CN" sz="2800"/>
          </a:p>
        </p:txBody>
      </p:sp>
      <p:pic>
        <p:nvPicPr>
          <p:cNvPr id="2" name="图片 1" descr="vnetloss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7680" y="1863090"/>
            <a:ext cx="5852160" cy="4389120"/>
          </a:xfrm>
          <a:prstGeom prst="rect">
            <a:avLst/>
          </a:prstGeom>
        </p:spPr>
      </p:pic>
      <p:pic>
        <p:nvPicPr>
          <p:cNvPr id="8" name="图片 7" descr="vnetloss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82055" y="1863090"/>
            <a:ext cx="5852160" cy="4389120"/>
          </a:xfrm>
          <a:prstGeom prst="rect">
            <a:avLst/>
          </a:prstGeom>
        </p:spPr>
      </p:pic>
    </p:spTree>
  </p:cSld>
  <p:clrMapOvr>
    <a:masterClrMapping/>
  </p:clrMapOvr>
  <p:transition advTm="665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345281" y="2260753"/>
            <a:ext cx="5750256" cy="25533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8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Thanks for watching</a:t>
            </a:r>
            <a:endParaRPr lang="en-US" sz="8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advTm="2945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9525"/>
            <a:ext cx="12192000" cy="6858000"/>
          </a:xfrm>
          <a:prstGeom prst="rect">
            <a:avLst/>
          </a:prstGeom>
          <a:solidFill>
            <a:srgbClr val="1313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597553" y="1646422"/>
            <a:ext cx="3740785" cy="3740785"/>
            <a:chOff x="6038" y="2688"/>
            <a:chExt cx="7126" cy="7126"/>
          </a:xfrm>
        </p:grpSpPr>
        <p:sp>
          <p:nvSpPr>
            <p:cNvPr id="4" name="椭圆 3"/>
            <p:cNvSpPr/>
            <p:nvPr/>
          </p:nvSpPr>
          <p:spPr>
            <a:xfrm>
              <a:off x="6038" y="2688"/>
              <a:ext cx="7126" cy="7126"/>
            </a:xfrm>
            <a:prstGeom prst="ellipse">
              <a:avLst/>
            </a:prstGeom>
            <a:solidFill>
              <a:schemeClr val="bg1">
                <a:alpha val="1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印品黑体" panose="00000500000000000000" pitchFamily="2" charset="-122"/>
              </a:endParaRPr>
            </a:p>
          </p:txBody>
        </p:sp>
        <p:sp>
          <p:nvSpPr>
            <p:cNvPr id="5" name="椭圆 4"/>
            <p:cNvSpPr/>
            <p:nvPr/>
          </p:nvSpPr>
          <p:spPr>
            <a:xfrm>
              <a:off x="6521" y="3171"/>
              <a:ext cx="6160" cy="6160"/>
            </a:xfrm>
            <a:prstGeom prst="ellipse">
              <a:avLst/>
            </a:prstGeom>
            <a:solidFill>
              <a:srgbClr val="00B0F0">
                <a:alpha val="5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印品黑体" panose="00000500000000000000" pitchFamily="2" charset="-122"/>
              </a:endParaRPr>
            </a:p>
          </p:txBody>
        </p:sp>
      </p:grpSp>
      <p:sp>
        <p:nvSpPr>
          <p:cNvPr id="16" name="椭圆 15"/>
          <p:cNvSpPr/>
          <p:nvPr/>
        </p:nvSpPr>
        <p:spPr>
          <a:xfrm>
            <a:off x="-238836" y="233072"/>
            <a:ext cx="477671" cy="47767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1085101" y="2142721"/>
            <a:ext cx="2756636" cy="2756636"/>
          </a:xfrm>
          <a:prstGeom prst="ellipse">
            <a:avLst/>
          </a:prstGeom>
          <a:blipFill>
            <a:blip r:embed="rId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325755" y="210185"/>
            <a:ext cx="6139180" cy="6076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2800" b="1">
                <a:gradFill>
                  <a:gsLst>
                    <a:gs pos="49000">
                      <a:schemeClr val="bg1"/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eaLnBrk="1" hangingPunct="1"/>
            <a:r>
              <a:rPr lang="en-US" altLang="zh-CN" spc="600" dirty="0" smtClean="0">
                <a:solidFill>
                  <a:schemeClr val="bg1"/>
                </a:solidFill>
                <a:sym typeface="+mn-ea"/>
              </a:rPr>
              <a:t>BACKGROUND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0795" y="1535430"/>
            <a:ext cx="5562600" cy="3962400"/>
          </a:xfrm>
          <a:prstGeom prst="rect">
            <a:avLst/>
          </a:prstGeom>
        </p:spPr>
      </p:pic>
    </p:spTree>
  </p:cSld>
  <p:clrMapOvr>
    <a:masterClrMapping/>
  </p:clrMapOvr>
  <p:transition advTm="16104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9525"/>
            <a:ext cx="12192000" cy="6858000"/>
          </a:xfrm>
          <a:prstGeom prst="rect">
            <a:avLst/>
          </a:prstGeom>
          <a:solidFill>
            <a:srgbClr val="1313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597553" y="1646422"/>
            <a:ext cx="3740785" cy="3740785"/>
            <a:chOff x="6038" y="2688"/>
            <a:chExt cx="7126" cy="7126"/>
          </a:xfrm>
        </p:grpSpPr>
        <p:sp>
          <p:nvSpPr>
            <p:cNvPr id="4" name="椭圆 3"/>
            <p:cNvSpPr/>
            <p:nvPr/>
          </p:nvSpPr>
          <p:spPr>
            <a:xfrm>
              <a:off x="6038" y="2688"/>
              <a:ext cx="7126" cy="7126"/>
            </a:xfrm>
            <a:prstGeom prst="ellipse">
              <a:avLst/>
            </a:prstGeom>
            <a:solidFill>
              <a:schemeClr val="bg1">
                <a:alpha val="1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印品黑体" panose="00000500000000000000" pitchFamily="2" charset="-122"/>
              </a:endParaRPr>
            </a:p>
          </p:txBody>
        </p:sp>
        <p:sp>
          <p:nvSpPr>
            <p:cNvPr id="5" name="椭圆 4"/>
            <p:cNvSpPr/>
            <p:nvPr/>
          </p:nvSpPr>
          <p:spPr>
            <a:xfrm>
              <a:off x="6521" y="3171"/>
              <a:ext cx="6160" cy="6160"/>
            </a:xfrm>
            <a:prstGeom prst="ellipse">
              <a:avLst/>
            </a:prstGeom>
            <a:solidFill>
              <a:srgbClr val="00B0F0">
                <a:alpha val="5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印品黑体" panose="00000500000000000000" pitchFamily="2" charset="-122"/>
              </a:endParaRPr>
            </a:p>
          </p:txBody>
        </p:sp>
      </p:grpSp>
      <p:sp>
        <p:nvSpPr>
          <p:cNvPr id="16" name="椭圆 15"/>
          <p:cNvSpPr/>
          <p:nvPr/>
        </p:nvSpPr>
        <p:spPr>
          <a:xfrm>
            <a:off x="-238836" y="233072"/>
            <a:ext cx="477671" cy="47767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1085101" y="2142721"/>
            <a:ext cx="2756636" cy="2756636"/>
          </a:xfrm>
          <a:prstGeom prst="ellipse">
            <a:avLst/>
          </a:prstGeom>
          <a:blipFill>
            <a:blip r:embed="rId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325755" y="210185"/>
            <a:ext cx="6139180" cy="6076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2800" b="1">
                <a:gradFill>
                  <a:gsLst>
                    <a:gs pos="49000">
                      <a:schemeClr val="bg1"/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eaLnBrk="1" hangingPunct="1"/>
            <a:r>
              <a:rPr lang="en-US" altLang="zh-CN" spc="600" dirty="0" smtClean="0">
                <a:solidFill>
                  <a:schemeClr val="bg1"/>
                </a:solidFill>
                <a:sym typeface="+mn-ea"/>
              </a:rPr>
              <a:t>BACKGROUND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3425" y="1152525"/>
            <a:ext cx="3105150" cy="455295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1005" y="1152525"/>
            <a:ext cx="3143250" cy="267652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0200" y="4074160"/>
            <a:ext cx="3971925" cy="2505075"/>
          </a:xfrm>
          <a:prstGeom prst="rect">
            <a:avLst/>
          </a:prstGeom>
        </p:spPr>
      </p:pic>
    </p:spTree>
  </p:cSld>
  <p:clrMapOvr>
    <a:masterClrMapping/>
  </p:clrMapOvr>
  <p:transition advTm="16104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椭圆 15"/>
          <p:cNvSpPr/>
          <p:nvPr/>
        </p:nvSpPr>
        <p:spPr>
          <a:xfrm>
            <a:off x="-238836" y="233072"/>
            <a:ext cx="477671" cy="47767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325755" y="210185"/>
            <a:ext cx="6139180" cy="6076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2800" b="1">
                <a:gradFill>
                  <a:gsLst>
                    <a:gs pos="49000">
                      <a:schemeClr val="bg1"/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eaLnBrk="1" hangingPunct="1"/>
            <a:r>
              <a:rPr lang="en-US" altLang="zh-CN" spc="600" dirty="0" smtClean="0">
                <a:solidFill>
                  <a:schemeClr val="tx1"/>
                </a:solidFill>
                <a:sym typeface="+mn-ea"/>
              </a:rPr>
              <a:t>BACKGROUND</a:t>
            </a:r>
            <a:endParaRPr lang="en-US" altLang="zh-CN" spc="600" dirty="0" smtClean="0">
              <a:solidFill>
                <a:schemeClr val="tx1"/>
              </a:solidFill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93280" y="4624070"/>
            <a:ext cx="4693920" cy="2312670"/>
          </a:xfrm>
          <a:prstGeom prst="rect">
            <a:avLst/>
          </a:prstGeom>
        </p:spPr>
      </p:pic>
      <p:sp>
        <p:nvSpPr>
          <p:cNvPr id="100" name="文本框 99"/>
          <p:cNvSpPr txBox="1"/>
          <p:nvPr/>
        </p:nvSpPr>
        <p:spPr>
          <a:xfrm>
            <a:off x="3556000" y="1257300"/>
            <a:ext cx="5080000" cy="2603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indent="0" algn="ctr"/>
            <a:r>
              <a:rPr lang="en-US" sz="1100" b="0">
                <a:latin typeface="Times New Roman" panose="02020603050405020304" pitchFamily="18" charset="0"/>
                <a:ea typeface="宋体" panose="02010600030101010101" pitchFamily="2" charset="-122"/>
              </a:rPr>
              <a:t>     </a:t>
            </a:r>
            <a:endParaRPr lang="zh-CN" altLang="en-US"/>
          </a:p>
        </p:txBody>
      </p:sp>
      <p:pic>
        <p:nvPicPr>
          <p:cNvPr id="9" name="图片 8"/>
          <p:cNvPicPr/>
          <p:nvPr/>
        </p:nvPicPr>
        <p:blipFill>
          <a:blip r:embed="rId2"/>
          <a:stretch>
            <a:fillRect/>
          </a:stretch>
        </p:blipFill>
        <p:spPr>
          <a:xfrm>
            <a:off x="1102360" y="1600835"/>
            <a:ext cx="3500120" cy="52133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1" name="文本框 100"/>
          <p:cNvSpPr txBox="1"/>
          <p:nvPr/>
        </p:nvSpPr>
        <p:spPr>
          <a:xfrm>
            <a:off x="555625" y="2122170"/>
            <a:ext cx="5080000" cy="119888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indent="0" algn="ctr"/>
            <a:r>
              <a:rPr lang="en-US" b="0">
                <a:latin typeface="Times New Roman" panose="02020603050405020304" pitchFamily="18" charset="0"/>
                <a:ea typeface="宋体" panose="02010600030101010101" pitchFamily="2" charset="-122"/>
              </a:rPr>
              <a:t>.           Now putting the independent and dependent variables in matrices X and Y,</a:t>
            </a:r>
            <a:r>
              <a:rPr lang="en-US" b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b="0">
                <a:latin typeface="Times New Roman" panose="02020603050405020304" pitchFamily="18" charset="0"/>
                <a:ea typeface="宋体" panose="02010600030101010101" pitchFamily="2" charset="-122"/>
              </a:rPr>
              <a:t>respectively, the loss function can be rewritten as:</a:t>
            </a:r>
            <a:endParaRPr lang="zh-CN" altLang="en-US"/>
          </a:p>
        </p:txBody>
      </p:sp>
      <p:pic>
        <p:nvPicPr>
          <p:cNvPr id="10" name="图片 9"/>
          <p:cNvPicPr/>
          <p:nvPr/>
        </p:nvPicPr>
        <p:blipFill>
          <a:blip r:embed="rId3"/>
          <a:stretch>
            <a:fillRect/>
          </a:stretch>
        </p:blipFill>
        <p:spPr>
          <a:xfrm>
            <a:off x="5156835" y="3142615"/>
            <a:ext cx="5824855" cy="37211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2" name="文本框 101"/>
          <p:cNvSpPr txBox="1"/>
          <p:nvPr/>
        </p:nvSpPr>
        <p:spPr>
          <a:xfrm>
            <a:off x="325755" y="3321050"/>
            <a:ext cx="5080000" cy="175323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indent="0" algn="ctr"/>
            <a:r>
              <a:rPr lang="en-US" b="0">
                <a:latin typeface="Times New Roman" panose="02020603050405020304" pitchFamily="18" charset="0"/>
                <a:ea typeface="宋体" panose="02010600030101010101" pitchFamily="2" charset="-122"/>
              </a:rPr>
              <a:t> As the loss is convex,</a:t>
            </a:r>
            <a:r>
              <a:rPr lang="en-US" b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b="0">
                <a:latin typeface="Times New Roman" panose="02020603050405020304" pitchFamily="18" charset="0"/>
                <a:ea typeface="宋体" panose="02010600030101010101" pitchFamily="2" charset="-122"/>
              </a:rPr>
              <a:t>the optimum solution lies at gradient zero. The gradient of the loss function is (using Denominator layout convention):                        </a:t>
            </a:r>
            <a:endParaRPr lang="zh-CN" altLang="en-US"/>
          </a:p>
        </p:txBody>
      </p:sp>
      <p:pic>
        <p:nvPicPr>
          <p:cNvPr id="13" name="图片 12"/>
          <p:cNvPicPr/>
          <p:nvPr/>
        </p:nvPicPr>
        <p:blipFill>
          <a:blip r:embed="rId4"/>
          <a:stretch>
            <a:fillRect/>
          </a:stretch>
        </p:blipFill>
        <p:spPr>
          <a:xfrm>
            <a:off x="5099685" y="4460875"/>
            <a:ext cx="1781175" cy="4762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3" name="文本框 102"/>
          <p:cNvSpPr txBox="1"/>
          <p:nvPr/>
        </p:nvSpPr>
        <p:spPr>
          <a:xfrm>
            <a:off x="180975" y="5323840"/>
            <a:ext cx="5080000" cy="99885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indent="0" algn="ctr"/>
            <a:r>
              <a:rPr lang="en-US" sz="1100" b="0">
                <a:latin typeface="Times New Roman" panose="02020603050405020304" pitchFamily="18" charset="0"/>
                <a:ea typeface="宋体" panose="02010600030101010101" pitchFamily="2" charset="-122"/>
              </a:rPr>
              <a:t>                   </a:t>
            </a:r>
            <a:endParaRPr lang="en-US" sz="1100" b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0" algn="ctr"/>
            <a:r>
              <a:rPr lang="en-US" b="0">
                <a:latin typeface="Times New Roman" panose="02020603050405020304" pitchFamily="18" charset="0"/>
                <a:ea typeface="宋体" panose="02010600030101010101" pitchFamily="2" charset="-122"/>
              </a:rPr>
              <a:t>Setting the gradient to zero produces the optimum parameter:</a:t>
            </a:r>
            <a:r>
              <a:rPr lang="en-US" sz="1200" b="0">
                <a:latin typeface="Times New Roman" panose="02020603050405020304" pitchFamily="18" charset="0"/>
                <a:ea typeface="宋体" panose="02010600030101010101" pitchFamily="2" charset="-122"/>
              </a:rPr>
              <a:t>             </a:t>
            </a:r>
            <a:endParaRPr lang="zh-CN" altLang="en-US"/>
          </a:p>
        </p:txBody>
      </p:sp>
      <p:pic>
        <p:nvPicPr>
          <p:cNvPr id="14" name="图片 13"/>
          <p:cNvPicPr/>
          <p:nvPr/>
        </p:nvPicPr>
        <p:blipFill>
          <a:blip r:embed="rId5"/>
          <a:stretch>
            <a:fillRect/>
          </a:stretch>
        </p:blipFill>
        <p:spPr>
          <a:xfrm>
            <a:off x="3556000" y="5988685"/>
            <a:ext cx="3476625" cy="4762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4" name="文本框 103"/>
          <p:cNvSpPr txBox="1"/>
          <p:nvPr/>
        </p:nvSpPr>
        <p:spPr>
          <a:xfrm>
            <a:off x="3556000" y="5325110"/>
            <a:ext cx="5080000" cy="27559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indent="0" algn="ctr"/>
            <a:r>
              <a:rPr lang="en-US" sz="1200" b="0">
                <a:latin typeface="Times New Roman" panose="02020603050405020304" pitchFamily="18" charset="0"/>
                <a:ea typeface="宋体" panose="02010600030101010101" pitchFamily="2" charset="-122"/>
              </a:rPr>
              <a:t>        </a:t>
            </a:r>
            <a:endParaRPr lang="zh-CN" altLang="en-US"/>
          </a:p>
        </p:txBody>
      </p:sp>
    </p:spTree>
  </p:cSld>
  <p:clrMapOvr>
    <a:masterClrMapping/>
  </p:clrMapOvr>
  <p:transition advTm="16104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9525"/>
            <a:ext cx="12192000" cy="6858000"/>
          </a:xfrm>
          <a:prstGeom prst="rect">
            <a:avLst/>
          </a:prstGeom>
          <a:solidFill>
            <a:srgbClr val="1313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-238836" y="233072"/>
            <a:ext cx="477671" cy="47767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325755" y="210185"/>
            <a:ext cx="6139180" cy="6076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2800" b="1">
                <a:gradFill>
                  <a:gsLst>
                    <a:gs pos="49000">
                      <a:schemeClr val="bg1"/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eaLnBrk="1" hangingPunct="1"/>
            <a:r>
              <a:rPr lang="en-US" altLang="zh-CN" spc="600" dirty="0" smtClean="0">
                <a:solidFill>
                  <a:schemeClr val="bg1"/>
                </a:solidFill>
                <a:sym typeface="+mn-ea"/>
              </a:rPr>
              <a:t>BACKGROUND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2595" y="1230630"/>
            <a:ext cx="3581400" cy="229552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9030" y="1230630"/>
            <a:ext cx="5210175" cy="231457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595" y="4025265"/>
            <a:ext cx="3733800" cy="242887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6190" y="4025265"/>
            <a:ext cx="3648075" cy="2590800"/>
          </a:xfrm>
          <a:prstGeom prst="rect">
            <a:avLst/>
          </a:prstGeom>
        </p:spPr>
      </p:pic>
    </p:spTree>
  </p:cSld>
  <p:clrMapOvr>
    <a:masterClrMapping/>
  </p:clrMapOvr>
  <p:transition advTm="16104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椭圆 5"/>
          <p:cNvSpPr/>
          <p:nvPr/>
        </p:nvSpPr>
        <p:spPr>
          <a:xfrm>
            <a:off x="4114799" y="1269243"/>
            <a:ext cx="3968086" cy="3968086"/>
          </a:xfrm>
          <a:prstGeom prst="ellipse">
            <a:avLst/>
          </a:prstGeom>
          <a:solidFill>
            <a:srgbClr val="1313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66" t="7631" r="5373" b="4384"/>
          <a:stretch>
            <a:fillRect/>
          </a:stretch>
        </p:blipFill>
        <p:spPr>
          <a:xfrm>
            <a:off x="3234519" y="1026739"/>
            <a:ext cx="5349922" cy="5363572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5166899" y="2316286"/>
            <a:ext cx="1858202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9600" b="1" spc="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zh-CN" altLang="en-US" sz="9600" b="1" dirty="0"/>
          </a:p>
        </p:txBody>
      </p:sp>
    </p:spTree>
  </p:cSld>
  <p:clrMapOvr>
    <a:masterClrMapping/>
  </p:clrMapOvr>
  <p:transition advTm="698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313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/>
          <p:cNvSpPr/>
          <p:nvPr/>
        </p:nvSpPr>
        <p:spPr>
          <a:xfrm>
            <a:off x="-238836" y="233072"/>
            <a:ext cx="477671" cy="47767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586" y="1864402"/>
            <a:ext cx="2712940" cy="271294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325755" y="210185"/>
            <a:ext cx="6286500" cy="6076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2800" b="1">
                <a:gradFill>
                  <a:gsLst>
                    <a:gs pos="49000">
                      <a:schemeClr val="bg1"/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dist"/>
            <a:r>
              <a:rPr lang="en-US" altLang="zh-CN" spc="600" dirty="0" smtClean="0">
                <a:solidFill>
                  <a:schemeClr val="bg1"/>
                </a:solidFill>
                <a:sym typeface="+mn-ea"/>
              </a:rPr>
              <a:t>ABOUT THE MODEL</a:t>
            </a:r>
            <a:endParaRPr lang="zh-CN" altLang="en-US" dirty="0"/>
          </a:p>
        </p:txBody>
      </p:sp>
      <p:sp>
        <p:nvSpPr>
          <p:cNvPr id="3" name="TextBox 15"/>
          <p:cNvSpPr txBox="1">
            <a:spLocks noChangeArrowheads="1"/>
          </p:cNvSpPr>
          <p:nvPr/>
        </p:nvSpPr>
        <p:spPr bwMode="auto">
          <a:xfrm>
            <a:off x="4095115" y="1287145"/>
            <a:ext cx="7388860" cy="67392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400" b="1" dirty="0" smtClean="0">
                <a:solidFill>
                  <a:schemeClr val="bg1"/>
                </a:solidFill>
              </a:rPr>
              <a:t>Using UNET-like architecture for medical image segmentation: </a:t>
            </a:r>
            <a:endParaRPr lang="en-US" sz="24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2400" b="1" dirty="0" smtClean="0">
                <a:solidFill>
                  <a:schemeClr val="bg1"/>
                </a:solidFill>
              </a:rPr>
              <a:t> </a:t>
            </a:r>
            <a:r>
              <a:rPr lang="en-US" altLang="zh-CN" sz="2400" dirty="0" smtClean="0">
                <a:solidFill>
                  <a:schemeClr val="bg1"/>
                </a:solidFill>
              </a:rPr>
              <a:t>Highlighting the need for per-pixel classification for some visual tasks(biomedical images)</a:t>
            </a:r>
            <a:endParaRPr lang="en-US" altLang="zh-CN" sz="2400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zh-CN" sz="2400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 smtClean="0">
                <a:solidFill>
                  <a:schemeClr val="bg1"/>
                </a:solidFill>
              </a:rPr>
              <a:t>Working well on small number of examples</a:t>
            </a:r>
            <a:endParaRPr lang="en-US" altLang="zh-CN" sz="2400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zh-CN" sz="2400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 smtClean="0">
                <a:solidFill>
                  <a:schemeClr val="bg1"/>
                </a:solidFill>
              </a:rPr>
              <a:t>Balancing precise localization and segmentation details</a:t>
            </a:r>
            <a:endParaRPr lang="en-US" altLang="zh-CN" sz="2400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zh-CN" sz="2400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zh-CN" sz="2400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zh-CN" sz="2400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zh-CN" sz="2400" dirty="0" smtClean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advTm="5309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809625" y="1552575"/>
            <a:ext cx="10572750" cy="37528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322070" y="523875"/>
            <a:ext cx="7009765" cy="4603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2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Common Fully Connected Network(FCN)  Architechture</a:t>
            </a:r>
            <a:endParaRPr lang="en-US" altLang="zh-CN" sz="24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PLACING_PICTURE_USER_VIEWPORT" val="{&quot;height&quot;:5910,&quot;width&quot;:16650}"/>
</p:tagLst>
</file>

<file path=ppt/tags/tag2.xml><?xml version="1.0" encoding="utf-8"?>
<p:tagLst xmlns:p="http://schemas.openxmlformats.org/presentationml/2006/main">
  <p:tag name="KSO_WM_UNIT_PLACING_PICTURE_USER_VIEWPORT" val="{&quot;height&quot;:6912,&quot;width&quot;:9216}"/>
</p:tagLst>
</file>

<file path=ppt/tags/tag3.xml><?xml version="1.0" encoding="utf-8"?>
<p:tagLst xmlns:p="http://schemas.openxmlformats.org/presentationml/2006/main">
  <p:tag name="COMMONDATA" val="eyJjb3VudCI6NDcsImhkaWQiOiIyMWFmMmEzOGVhYWZkYjk2Zjk3NDFlZGQzMDhiMzI0YiIsInVzZXJDb3VudCI6M30=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1986</Words>
  <Application>WPS 演示</Application>
  <PresentationFormat>宽屏</PresentationFormat>
  <Paragraphs>126</Paragraphs>
  <Slides>22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34" baseType="lpstr">
      <vt:lpstr>Arial</vt:lpstr>
      <vt:lpstr>宋体</vt:lpstr>
      <vt:lpstr>Wingdings</vt:lpstr>
      <vt:lpstr>微软雅黑</vt:lpstr>
      <vt:lpstr>印品黑体</vt:lpstr>
      <vt:lpstr>Times New Roman</vt:lpstr>
      <vt:lpstr>Calibri</vt:lpstr>
      <vt:lpstr>Cambria Math</vt:lpstr>
      <vt:lpstr>Calibri Light</vt:lpstr>
      <vt:lpstr>黑体</vt:lpstr>
      <vt:lpstr>Arial Unicode MS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lenovo</dc:creator>
  <cp:lastModifiedBy>JinCui</cp:lastModifiedBy>
  <cp:revision>104</cp:revision>
  <dcterms:created xsi:type="dcterms:W3CDTF">2019-07-19T00:18:00Z</dcterms:created>
  <dcterms:modified xsi:type="dcterms:W3CDTF">2022-08-24T15:36:42Z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2052-11.1.0.12313</vt:lpwstr>
  </property>
  <property fmtid="{D5CDD505-2E9C-101B-9397-08002B2CF9AE}" pid="3" name="KSOTemplateUUID">
    <vt:lpwstr>v1.0_mb_PUelKkFjhAMWlJltd26Rmg==</vt:lpwstr>
  </property>
  <property fmtid="{D5CDD505-2E9C-101B-9397-08002B2CF9AE}" pid="4" name="ICV">
    <vt:lpwstr>0742C3F93BA4490F8089083ADD5A87CF</vt:lpwstr>
  </property>
</Properties>
</file>